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5" r:id="rId4"/>
    <p:sldId id="257" r:id="rId5"/>
    <p:sldId id="258" r:id="rId6"/>
    <p:sldId id="259" r:id="rId7"/>
    <p:sldId id="260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D0B"/>
    <a:srgbClr val="FAA344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>
        <p:scale>
          <a:sx n="66" d="100"/>
          <a:sy n="66" d="100"/>
        </p:scale>
        <p:origin x="-82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E4ED705-2836-48F0-94AF-6A1C8DDF6BB5}" type="datetimeFigureOut">
              <a:rPr lang="el-GR" smtClean="0"/>
              <a:pPr/>
              <a:t>1/4/2019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005562-9679-4D63-874E-7D7E5E1A96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ED705-2836-48F0-94AF-6A1C8DDF6BB5}" type="datetimeFigureOut">
              <a:rPr lang="el-GR" smtClean="0"/>
              <a:pPr/>
              <a:t>1/4/2019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05562-9679-4D63-874E-7D7E5E1A96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E4ED705-2836-48F0-94AF-6A1C8DDF6BB5}" type="datetimeFigureOut">
              <a:rPr lang="el-GR" smtClean="0"/>
              <a:pPr/>
              <a:t>1/4/2019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005562-9679-4D63-874E-7D7E5E1A96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ED705-2836-48F0-94AF-6A1C8DDF6BB5}" type="datetimeFigureOut">
              <a:rPr lang="el-GR" smtClean="0"/>
              <a:pPr/>
              <a:t>1/4/2019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05562-9679-4D63-874E-7D7E5E1A96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4ED705-2836-48F0-94AF-6A1C8DDF6BB5}" type="datetimeFigureOut">
              <a:rPr lang="el-GR" smtClean="0"/>
              <a:pPr/>
              <a:t>1/4/2019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0005562-9679-4D63-874E-7D7E5E1A96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ED705-2836-48F0-94AF-6A1C8DDF6BB5}" type="datetimeFigureOut">
              <a:rPr lang="el-GR" smtClean="0"/>
              <a:pPr/>
              <a:t>1/4/2019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05562-9679-4D63-874E-7D7E5E1A96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ED705-2836-48F0-94AF-6A1C8DDF6BB5}" type="datetimeFigureOut">
              <a:rPr lang="el-GR" smtClean="0"/>
              <a:pPr/>
              <a:t>1/4/2019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05562-9679-4D63-874E-7D7E5E1A96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ED705-2836-48F0-94AF-6A1C8DDF6BB5}" type="datetimeFigureOut">
              <a:rPr lang="el-GR" smtClean="0"/>
              <a:pPr/>
              <a:t>1/4/2019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05562-9679-4D63-874E-7D7E5E1A96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4ED705-2836-48F0-94AF-6A1C8DDF6BB5}" type="datetimeFigureOut">
              <a:rPr lang="el-GR" smtClean="0"/>
              <a:pPr/>
              <a:t>1/4/2019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05562-9679-4D63-874E-7D7E5E1A96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ED705-2836-48F0-94AF-6A1C8DDF6BB5}" type="datetimeFigureOut">
              <a:rPr lang="el-GR" smtClean="0"/>
              <a:pPr/>
              <a:t>1/4/2019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05562-9679-4D63-874E-7D7E5E1A96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ED705-2836-48F0-94AF-6A1C8DDF6BB5}" type="datetimeFigureOut">
              <a:rPr lang="el-GR" smtClean="0"/>
              <a:pPr/>
              <a:t>1/4/2019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05562-9679-4D63-874E-7D7E5E1A96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E4ED705-2836-48F0-94AF-6A1C8DDF6BB5}" type="datetimeFigureOut">
              <a:rPr lang="el-GR" smtClean="0"/>
              <a:pPr/>
              <a:t>1/4/2019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0005562-9679-4D63-874E-7D7E5E1A967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072198" y="5500702"/>
            <a:ext cx="2757324" cy="1101248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l-GR" baseline="30000" dirty="0" smtClean="0">
                <a:solidFill>
                  <a:schemeClr val="accent5">
                    <a:lumMod val="75000"/>
                  </a:schemeClr>
                </a:solidFill>
              </a:rPr>
              <a:t>ο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  Δημοτικό Σχολείο </a:t>
            </a:r>
          </a:p>
          <a:p>
            <a:pPr algn="ctr"/>
            <a:r>
              <a:rPr lang="el-GR" sz="3200" b="1" dirty="0" smtClean="0">
                <a:solidFill>
                  <a:schemeClr val="accent5">
                    <a:lumMod val="75000"/>
                  </a:schemeClr>
                </a:solidFill>
              </a:rPr>
              <a:t>Αμπελώνα</a:t>
            </a:r>
            <a:endParaRPr lang="el-G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000496" y="2285992"/>
            <a:ext cx="4158511" cy="175432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l-GR" sz="5400" b="1" cap="all" dirty="0" smtClean="0">
                <a:ln w="9000" cmpd="sng">
                  <a:solidFill>
                    <a:srgbClr val="EF8D0B"/>
                  </a:solidFill>
                  <a:prstDash val="solid"/>
                </a:ln>
                <a:solidFill>
                  <a:srgbClr val="FAA34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ΜΑΘΗΤΙΚΕΣ </a:t>
            </a:r>
          </a:p>
          <a:p>
            <a:pPr algn="ctr"/>
            <a:r>
              <a:rPr lang="el-GR" sz="5400" b="1" cap="all" dirty="0" smtClean="0">
                <a:ln w="9000" cmpd="sng">
                  <a:solidFill>
                    <a:srgbClr val="EF8D0B"/>
                  </a:solidFill>
                  <a:prstDash val="solid"/>
                </a:ln>
                <a:solidFill>
                  <a:srgbClr val="FAA34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ΦΩΝΟΥΛΕΣ</a:t>
            </a:r>
            <a:endParaRPr lang="el-GR" sz="5400" b="1" cap="all" dirty="0">
              <a:ln w="9000" cmpd="sng">
                <a:solidFill>
                  <a:srgbClr val="EF8D0B"/>
                </a:solidFill>
                <a:prstDash val="solid"/>
              </a:ln>
              <a:solidFill>
                <a:srgbClr val="FAA344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43108" y="1857364"/>
            <a:ext cx="4086375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Ευχαριστούμε τους  δασκάλους : </a:t>
            </a:r>
          </a:p>
          <a:p>
            <a:pPr>
              <a:lnSpc>
                <a:spcPct val="150000"/>
              </a:lnSpc>
            </a:pPr>
            <a:r>
              <a:rPr lang="el-GR" b="1" dirty="0" smtClean="0"/>
              <a:t>Απόστολο Παπαϊωάννου 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και  </a:t>
            </a:r>
            <a:r>
              <a:rPr lang="el-GR" b="1" dirty="0" smtClean="0"/>
              <a:t>Αθανάσιο </a:t>
            </a:r>
            <a:r>
              <a:rPr lang="el-GR" b="1" dirty="0" err="1" smtClean="0"/>
              <a:t>Ζυγούρη</a:t>
            </a:r>
            <a:r>
              <a:rPr lang="el-GR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για τις πληροφορίες που μας έδωσαν 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για τα πρώτα φύλλα της εφημερίδας.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3571868" y="5500702"/>
            <a:ext cx="4390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C000"/>
                </a:solidFill>
              </a:rPr>
              <a:t>Δημιουργία παρουσίασης : </a:t>
            </a:r>
          </a:p>
          <a:p>
            <a:r>
              <a:rPr lang="el-GR" b="1" dirty="0" smtClean="0">
                <a:solidFill>
                  <a:srgbClr val="FFC000"/>
                </a:solidFill>
              </a:rPr>
              <a:t>Έφη Τσιγάρα-Παλάσκα , Δασκάλα</a:t>
            </a:r>
          </a:p>
          <a:p>
            <a:r>
              <a:rPr lang="el-GR" b="1" dirty="0" smtClean="0">
                <a:solidFill>
                  <a:srgbClr val="FFC000"/>
                </a:solidFill>
              </a:rPr>
              <a:t>Χριστίνα </a:t>
            </a:r>
            <a:r>
              <a:rPr lang="el-GR" b="1" dirty="0" err="1" smtClean="0">
                <a:solidFill>
                  <a:srgbClr val="FFC000"/>
                </a:solidFill>
              </a:rPr>
              <a:t>Τσιντζιράκου</a:t>
            </a:r>
            <a:r>
              <a:rPr lang="el-GR" b="1" dirty="0" smtClean="0">
                <a:solidFill>
                  <a:srgbClr val="FFC000"/>
                </a:solidFill>
              </a:rPr>
              <a:t> , Πληροφορικός</a:t>
            </a:r>
            <a:endParaRPr lang="el-GR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71473" y="1071546"/>
            <a:ext cx="635798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 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Το σχολικό έτος 1962-63 δημιουργήθηκε στο 1</a:t>
            </a:r>
            <a:r>
              <a:rPr lang="en-US" dirty="0" smtClean="0"/>
              <a:t>o</a:t>
            </a:r>
            <a:r>
              <a:rPr lang="el-GR" dirty="0" smtClean="0"/>
              <a:t> Δημοτικό Αμπελώνα , ένας  σχολικός συνεταιρισμός με την ονομασία «Η Άμιλλα». Στόχος της ήταν η εισαγωγή των παιδιών στην ομαδικότητα, τη συνεργασία και τη </a:t>
            </a:r>
            <a:r>
              <a:rPr lang="el-GR" dirty="0" err="1" smtClean="0"/>
              <a:t>βιωματικότητα</a:t>
            </a:r>
            <a:r>
              <a:rPr lang="el-GR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Οι μαθητές της </a:t>
            </a:r>
            <a:r>
              <a:rPr lang="el-GR" dirty="0" err="1" smtClean="0"/>
              <a:t>Ε΄και</a:t>
            </a:r>
            <a:r>
              <a:rPr lang="el-GR" dirty="0" smtClean="0"/>
              <a:t> </a:t>
            </a:r>
            <a:r>
              <a:rPr lang="el-GR" dirty="0" err="1" smtClean="0"/>
              <a:t>Στ΄τάξης</a:t>
            </a:r>
            <a:r>
              <a:rPr lang="el-GR" dirty="0" smtClean="0"/>
              <a:t> καλλιεργούσαν κάθε είδους λαχανικά σε ένα μικρό κήπο στο πίσω μέρος του κτηρίου του τότε 1</a:t>
            </a:r>
            <a:r>
              <a:rPr lang="el-GR" baseline="30000" dirty="0" smtClean="0"/>
              <a:t>ου</a:t>
            </a:r>
            <a:r>
              <a:rPr lang="el-GR" dirty="0" smtClean="0"/>
              <a:t> </a:t>
            </a:r>
            <a:r>
              <a:rPr lang="el-GR" dirty="0" err="1" smtClean="0"/>
              <a:t>Δ.Σχ</a:t>
            </a:r>
            <a:r>
              <a:rPr lang="el-GR" dirty="0" smtClean="0"/>
              <a:t>. Σκοπός η πώληση των αγαθών στην κοινωνία του Αμπελώνα. Τις εισπράξεις τις διέθεταν στην κάλυψη λειτουργικών αναγκών του σχολείου και στη βοήθεια άπορων οικογενειών και  φτωχών συμμαθητών.</a:t>
            </a:r>
          </a:p>
          <a:p>
            <a:pPr algn="just"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71472" y="857232"/>
            <a:ext cx="290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solidFill>
                  <a:srgbClr val="FFC000"/>
                </a:solidFill>
              </a:rPr>
              <a:t>Ιστορική  Αναδρομή</a:t>
            </a:r>
            <a:endParaRPr lang="el-GR" sz="24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23528" y="908720"/>
            <a:ext cx="6000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l-GR" dirty="0" smtClean="0"/>
          </a:p>
          <a:p>
            <a:pPr algn="just">
              <a:lnSpc>
                <a:spcPct val="150000"/>
              </a:lnSpc>
            </a:pPr>
            <a:endParaRPr lang="el-GR" dirty="0" smtClean="0"/>
          </a:p>
          <a:p>
            <a:pPr algn="just">
              <a:lnSpc>
                <a:spcPct val="150000"/>
              </a:lnSpc>
            </a:pPr>
            <a:endParaRPr lang="el-GR" dirty="0" smtClean="0"/>
          </a:p>
          <a:p>
            <a:pPr algn="just">
              <a:lnSpc>
                <a:spcPct val="150000"/>
              </a:lnSpc>
            </a:pPr>
            <a:endParaRPr lang="el-GR" dirty="0" smtClean="0"/>
          </a:p>
          <a:p>
            <a:pPr algn="just">
              <a:lnSpc>
                <a:spcPct val="150000"/>
              </a:lnSpc>
            </a:pPr>
            <a:endParaRPr lang="el-GR" dirty="0" smtClean="0"/>
          </a:p>
          <a:p>
            <a:pPr algn="just">
              <a:lnSpc>
                <a:spcPct val="150000"/>
              </a:lnSpc>
            </a:pPr>
            <a:endParaRPr lang="el-GR" dirty="0" smtClean="0"/>
          </a:p>
          <a:p>
            <a:pPr algn="just"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71600" y="1268760"/>
            <a:ext cx="6480720" cy="41163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1800" dirty="0"/>
              <a:t>Στις 17 Νοεμβρίου 1963 αποφασίστηκε  η  έκδοση έντυπης  μαθητικής εφημερίδας  με  την  ονομασία  «Παιδική φωνή» και  υπεύθυνο  δάσκαλο   τον Βασίλειο  </a:t>
            </a:r>
            <a:r>
              <a:rPr lang="el-GR" sz="1800" dirty="0" err="1"/>
              <a:t>Μπασδέκη</a:t>
            </a:r>
            <a:r>
              <a:rPr lang="el-GR" sz="1800" dirty="0" smtClean="0"/>
              <a:t>.</a:t>
            </a:r>
            <a:endParaRPr lang="en-US" sz="18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n-US" sz="18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1800" dirty="0"/>
              <a:t>Τη σχολική χρονιά 1987-1988 υπεύθυνος της «Άμιλλας» ήταν ο δάσκαλος κ. Απόστολος Παπαϊωάννου, ο οποίος και αποφάσισε τη δημιουργία μιας νέας σχολικής εφημερίδας, ως κομμάτι της «Άμιλλας</a:t>
            </a:r>
            <a:r>
              <a:rPr lang="el-GR" sz="1800" dirty="0" smtClean="0"/>
              <a:t>».</a:t>
            </a:r>
            <a:endParaRPr lang="el-GR" sz="18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429256" y="1500174"/>
            <a:ext cx="3388842" cy="42148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sz="1600" dirty="0" smtClean="0"/>
              <a:t>Τον Γενάρη – Φλεβάρη του 1988 δημιουργείται το 1</a:t>
            </a:r>
            <a:r>
              <a:rPr lang="el-GR" sz="1600" baseline="30000" dirty="0" smtClean="0"/>
              <a:t>ο</a:t>
            </a:r>
            <a:r>
              <a:rPr lang="el-GR" sz="1600" dirty="0" smtClean="0"/>
              <a:t> φύλλο της  νέας σχολικής εφημερίδας. </a:t>
            </a:r>
          </a:p>
          <a:p>
            <a:pPr algn="just">
              <a:lnSpc>
                <a:spcPct val="150000"/>
              </a:lnSpc>
            </a:pPr>
            <a:r>
              <a:rPr lang="el-GR" sz="1600" dirty="0" smtClean="0"/>
              <a:t>Τίτλος της εφημερίδας «ΜΑΘΗΤΙΚΕΣ ΦΩΝΟΥΛΕΣ ΤΟΥ ΑΜΠΕΛΩΝΑ». </a:t>
            </a:r>
          </a:p>
          <a:p>
            <a:pPr algn="just">
              <a:lnSpc>
                <a:spcPct val="150000"/>
              </a:lnSpc>
            </a:pPr>
            <a:r>
              <a:rPr lang="el-GR" sz="1600" dirty="0" smtClean="0"/>
              <a:t>Ονομάστηκε έτσι γιατί ήθελαν να προβάλλονται οι φωνές, οι σκέψεις και οι ιδέες των μαθητών.</a:t>
            </a:r>
          </a:p>
          <a:p>
            <a:pPr algn="just">
              <a:lnSpc>
                <a:spcPct val="150000"/>
              </a:lnSpc>
            </a:pPr>
            <a:r>
              <a:rPr lang="el-GR" sz="1600" dirty="0" smtClean="0"/>
              <a:t>Το λογότυπο που την χαρακτήριζε ήταν το κτήριο του σχολείου ζωγραφισμένο στο χέρι.</a:t>
            </a:r>
          </a:p>
          <a:p>
            <a:pPr algn="just">
              <a:lnSpc>
                <a:spcPct val="150000"/>
              </a:lnSpc>
            </a:pPr>
            <a:endParaRPr lang="el-GR" sz="1600" dirty="0"/>
          </a:p>
        </p:txBody>
      </p:sp>
      <p:pic>
        <p:nvPicPr>
          <p:cNvPr id="7" name="6 - Εικόνα" descr="20190313_102440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rcRect l="9091" r="6818" b="1515"/>
          <a:stretch>
            <a:fillRect/>
          </a:stretch>
        </p:blipFill>
        <p:spPr>
          <a:xfrm rot="10800000">
            <a:off x="714348" y="1115413"/>
            <a:ext cx="4103464" cy="4109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8 - TextBox"/>
          <p:cNvSpPr txBox="1"/>
          <p:nvPr/>
        </p:nvSpPr>
        <p:spPr>
          <a:xfrm>
            <a:off x="5429256" y="714356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solidFill>
                  <a:srgbClr val="FFC000"/>
                </a:solidFill>
              </a:rPr>
              <a:t>Η πρώτη έκδοση</a:t>
            </a:r>
            <a:endParaRPr lang="el-GR" sz="24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286380" y="714356"/>
            <a:ext cx="3531718" cy="535785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sz="1600" dirty="0" smtClean="0"/>
              <a:t>Η έκδοση ήταν δίμηνη και συντάκτες οι μαθητές της </a:t>
            </a:r>
            <a:r>
              <a:rPr lang="el-GR" sz="1600" dirty="0" err="1" smtClean="0"/>
              <a:t>Ε΄και</a:t>
            </a:r>
            <a:r>
              <a:rPr lang="el-GR" sz="1600" dirty="0" smtClean="0"/>
              <a:t> </a:t>
            </a:r>
            <a:r>
              <a:rPr lang="el-GR" sz="1600" dirty="0" err="1" smtClean="0"/>
              <a:t>Στ΄τάξης</a:t>
            </a:r>
            <a:r>
              <a:rPr lang="el-GR" sz="1600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l-GR" sz="1600" dirty="0" smtClean="0"/>
              <a:t>Τα θέματα ήταν παρμένα από τη σχολική ζωή.</a:t>
            </a:r>
          </a:p>
          <a:p>
            <a:pPr algn="just">
              <a:lnSpc>
                <a:spcPct val="150000"/>
              </a:lnSpc>
            </a:pPr>
            <a:r>
              <a:rPr lang="el-GR" sz="1600" dirty="0" smtClean="0"/>
              <a:t>Σκοπός της να δοθεί η ευκαιρία στους μαθητές να καταχωρήσουν τις απόψεις, τις κρίσεις και τα σχόλιά τους, πάνω σε θέματα που τους απασχολούσαν .</a:t>
            </a:r>
          </a:p>
          <a:p>
            <a:pPr algn="just">
              <a:lnSpc>
                <a:spcPct val="150000"/>
              </a:lnSpc>
            </a:pPr>
            <a:r>
              <a:rPr lang="el-GR" sz="1600" dirty="0" smtClean="0"/>
              <a:t>Γράφονταν όλη στο χέρι και τυπώνονταν σε αντίτυπα. Φωτογραφίες δεν υπήρχαν.</a:t>
            </a:r>
          </a:p>
          <a:p>
            <a:pPr>
              <a:lnSpc>
                <a:spcPct val="150000"/>
              </a:lnSpc>
            </a:pPr>
            <a:r>
              <a:rPr lang="el-GR" sz="1600" dirty="0" smtClean="0"/>
              <a:t>Η εφημερίδα πωλούνταν 30 δραχμές το τεύχος.  </a:t>
            </a:r>
          </a:p>
        </p:txBody>
      </p:sp>
      <p:pic>
        <p:nvPicPr>
          <p:cNvPr id="7" name="6 - Εικόνα" descr="20190313_102413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rcRect l="6250" t="7291" b="9375"/>
          <a:stretch>
            <a:fillRect/>
          </a:stretch>
        </p:blipFill>
        <p:spPr>
          <a:xfrm rot="5400000">
            <a:off x="285720" y="1214422"/>
            <a:ext cx="5000660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57818" y="1785926"/>
            <a:ext cx="3429000" cy="327507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l-GR" sz="1600" dirty="0" smtClean="0"/>
              <a:t>Οι τοπικές εφημερίδες «ΕΛΕΥΘΕΡΙΑ» και «ΗΜΕΡΗΣΙΟΣ ΚΗΡΥΚΑΣ» ασχολήθηκαν με την έκδοσή μας, καθώς και Αθηναϊκές , όπως το «ΈΘΝΟΣ».  </a:t>
            </a:r>
          </a:p>
          <a:p>
            <a:pPr>
              <a:lnSpc>
                <a:spcPct val="150000"/>
              </a:lnSpc>
            </a:pPr>
            <a:r>
              <a:rPr lang="el-GR" sz="1600" dirty="0" smtClean="0"/>
              <a:t>Μετά από τρία χρόνια η εφημερίδα άρχισε να αλλάζει μορφή.</a:t>
            </a:r>
          </a:p>
          <a:p>
            <a:endParaRPr lang="el-GR" sz="1600" dirty="0"/>
          </a:p>
        </p:txBody>
      </p:sp>
      <p:pic>
        <p:nvPicPr>
          <p:cNvPr id="7" name="6 - Εικόνα" descr="20190313_103513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rcRect l="4687" r="1402"/>
          <a:stretch>
            <a:fillRect/>
          </a:stretch>
        </p:blipFill>
        <p:spPr>
          <a:xfrm rot="10800000">
            <a:off x="714348" y="1071546"/>
            <a:ext cx="4286280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72066" y="1643050"/>
            <a:ext cx="3603156" cy="235745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l-GR" sz="1600" dirty="0" smtClean="0"/>
              <a:t>Το 2002 το έντυπο έγινε πιο πλούσιο σε περιεχόμενο και άλλαξε μορφή εξωτερικά. </a:t>
            </a:r>
          </a:p>
          <a:p>
            <a:pPr algn="just">
              <a:lnSpc>
                <a:spcPct val="150000"/>
              </a:lnSpc>
            </a:pPr>
            <a:r>
              <a:rPr lang="el-GR" sz="1600" dirty="0" smtClean="0"/>
              <a:t>Η θεματολογία εμπλουτίστηκε με θέματα από τη σχολική ζωή, τις δραστηριότητες μέσα και έξω από το σχολείο, τις επαφές με την τοπική κοινωνία, άρθρα των μαθητών </a:t>
            </a:r>
            <a:r>
              <a:rPr lang="el-GR" sz="1600" dirty="0" err="1" smtClean="0"/>
              <a:t>κά</a:t>
            </a:r>
            <a:r>
              <a:rPr lang="el-GR" sz="16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1600" dirty="0" smtClean="0"/>
              <a:t>Χρησιμοποιείται  πλέον ο υπολογιστής για τη δημιουργία της και υπάρχουν αρκετές φωτογραφίες.</a:t>
            </a:r>
          </a:p>
        </p:txBody>
      </p:sp>
      <p:pic>
        <p:nvPicPr>
          <p:cNvPr id="7" name="6 - Εικόνα" descr="20190313_104830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rcRect l="4819" t="5220" b="8032"/>
          <a:stretch>
            <a:fillRect/>
          </a:stretch>
        </p:blipFill>
        <p:spPr>
          <a:xfrm rot="5400000">
            <a:off x="392877" y="1321579"/>
            <a:ext cx="478634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7 - TextBox"/>
          <p:cNvSpPr txBox="1"/>
          <p:nvPr/>
        </p:nvSpPr>
        <p:spPr>
          <a:xfrm>
            <a:off x="5143504" y="928670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solidFill>
                  <a:srgbClr val="FFC000"/>
                </a:solidFill>
              </a:rPr>
              <a:t>Νεότερη έκδοση</a:t>
            </a:r>
            <a:endParaRPr lang="el-GR" sz="24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00100" y="2571744"/>
            <a:ext cx="4505332" cy="37147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l-GR" sz="1600" dirty="0" smtClean="0"/>
              <a:t>Σε κάθε διαδικασία :</a:t>
            </a:r>
          </a:p>
          <a:p>
            <a:pPr lvl="0" algn="just"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Char char="v"/>
            </a:pPr>
            <a:r>
              <a:rPr lang="el-GR" sz="1600" dirty="0" smtClean="0"/>
              <a:t> χρησιμοποιείται η ομαδοσυνεργατική μέθοδος </a:t>
            </a:r>
          </a:p>
          <a:p>
            <a:pPr lvl="0" algn="just"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Char char="v"/>
            </a:pPr>
            <a:r>
              <a:rPr lang="el-GR" sz="1600" dirty="0" smtClean="0"/>
              <a:t>επιλέγονται τα θέματα</a:t>
            </a:r>
          </a:p>
          <a:p>
            <a:pPr lvl="0" algn="just"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Char char="v"/>
            </a:pPr>
            <a:r>
              <a:rPr lang="el-GR" sz="1600" dirty="0" smtClean="0"/>
              <a:t>  η αρθρογραφία  ανατίθεται σε όσους μαθητές το επιθυμούν</a:t>
            </a:r>
          </a:p>
          <a:p>
            <a:pPr lvl="0" algn="just"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Char char="v"/>
            </a:pPr>
            <a:r>
              <a:rPr lang="el-GR" sz="1600" dirty="0" smtClean="0"/>
              <a:t>   εισάγονται σχετικές φωτογραφίες  </a:t>
            </a:r>
          </a:p>
          <a:p>
            <a:pPr lvl="0" algn="just"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Char char="v"/>
            </a:pPr>
            <a:r>
              <a:rPr lang="el-GR" sz="1600" dirty="0" smtClean="0"/>
              <a:t>   γίνονται διορθώσεις σε κάθε τεύχος</a:t>
            </a:r>
          </a:p>
          <a:p>
            <a:pPr lvl="0" algn="just"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Char char="v"/>
            </a:pPr>
            <a:r>
              <a:rPr lang="el-GR" sz="1600" dirty="0" smtClean="0"/>
              <a:t>   τυπώνεται και διανέμεται από τους συμμετέχοντες στην «Άμιλλα»  και η διακίνηση της εφημερίδας, στην τελική της μορφή,  γίνεται παραδοσιακά από χέρι σε χέρι.</a:t>
            </a:r>
          </a:p>
          <a:p>
            <a:pPr>
              <a:lnSpc>
                <a:spcPct val="150000"/>
              </a:lnSpc>
            </a:pPr>
            <a:endParaRPr lang="el-GR" sz="16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214942" y="857232"/>
            <a:ext cx="3643314" cy="564360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l-GR" sz="1600" dirty="0" smtClean="0"/>
              <a:t>Η σχολική εφημερίδα δημιουργείται  σε έντυπη μορφή και αναρτάται πλέον στην ιστοσελίδα του σχολείου.</a:t>
            </a:r>
          </a:p>
          <a:p>
            <a:pPr algn="just">
              <a:lnSpc>
                <a:spcPct val="150000"/>
              </a:lnSpc>
            </a:pPr>
            <a:r>
              <a:rPr lang="el-GR" sz="1600" dirty="0" smtClean="0"/>
              <a:t>Διανέμεται στο σύνολο της σχολικής κοινότητας και στην τοπική κοινωνία.</a:t>
            </a:r>
          </a:p>
          <a:p>
            <a:pPr algn="just">
              <a:lnSpc>
                <a:spcPct val="150000"/>
              </a:lnSpc>
            </a:pPr>
            <a:endParaRPr lang="el-GR" sz="1600" dirty="0" smtClean="0"/>
          </a:p>
          <a:p>
            <a:pPr>
              <a:lnSpc>
                <a:spcPct val="150000"/>
              </a:lnSpc>
            </a:pPr>
            <a:r>
              <a:rPr lang="el-GR" sz="1600" dirty="0" smtClean="0"/>
              <a:t>Σκοπός της όλης διαδικασίας:</a:t>
            </a:r>
          </a:p>
          <a:p>
            <a:pPr lvl="0"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Char char=""/>
            </a:pPr>
            <a:r>
              <a:rPr lang="el-GR" sz="1600" dirty="0" smtClean="0"/>
              <a:t>   Άνοιγμα του σχολείου στην κοινωνία</a:t>
            </a:r>
          </a:p>
          <a:p>
            <a:pPr lvl="0"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Char char=""/>
            </a:pPr>
            <a:r>
              <a:rPr lang="el-GR" sz="1600" dirty="0" smtClean="0"/>
              <a:t>   Ενθάρρυνση της μαθητικής πρωτοβουλίας</a:t>
            </a:r>
          </a:p>
          <a:p>
            <a:pPr lvl="0"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Char char=""/>
            </a:pPr>
            <a:r>
              <a:rPr lang="el-GR" sz="1600" dirty="0" smtClean="0"/>
              <a:t>   Ανάπτυξη δημοκρατικού διαλόγου </a:t>
            </a:r>
          </a:p>
          <a:p>
            <a:pPr lvl="0"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Char char=""/>
            </a:pPr>
            <a:r>
              <a:rPr lang="el-GR" sz="1600" dirty="0" smtClean="0"/>
              <a:t>   Ανάπτυξη συνεργατικού πνεύματος</a:t>
            </a:r>
          </a:p>
          <a:p>
            <a:pPr lvl="0"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Char char=""/>
            </a:pPr>
            <a:r>
              <a:rPr lang="el-GR" sz="1600" dirty="0" smtClean="0"/>
              <a:t>   Καλλιέργεια της κριτικής σκέψης</a:t>
            </a:r>
          </a:p>
          <a:p>
            <a:pPr lvl="0"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Char char=""/>
            </a:pPr>
            <a:r>
              <a:rPr lang="el-GR" sz="1600" dirty="0" smtClean="0"/>
              <a:t>   Προώθηση της δημιουργικότητας</a:t>
            </a:r>
          </a:p>
          <a:p>
            <a:pPr lvl="0"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Char char=""/>
            </a:pPr>
            <a:r>
              <a:rPr lang="el-GR" sz="1600" dirty="0" smtClean="0"/>
              <a:t>   Αισθητική καλλιέργεια </a:t>
            </a:r>
          </a:p>
          <a:p>
            <a:pPr algn="just">
              <a:lnSpc>
                <a:spcPct val="150000"/>
              </a:lnSpc>
            </a:pPr>
            <a:endParaRPr lang="el-GR" sz="1600" dirty="0" smtClean="0"/>
          </a:p>
          <a:p>
            <a:pPr>
              <a:lnSpc>
                <a:spcPct val="150000"/>
              </a:lnSpc>
            </a:pPr>
            <a:endParaRPr lang="el-GR" sz="1600" dirty="0"/>
          </a:p>
        </p:txBody>
      </p:sp>
      <p:sp>
        <p:nvSpPr>
          <p:cNvPr id="6" name="5 - TextBox"/>
          <p:cNvSpPr txBox="1"/>
          <p:nvPr/>
        </p:nvSpPr>
        <p:spPr>
          <a:xfrm>
            <a:off x="5214942" y="28572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solidFill>
                  <a:srgbClr val="FFC000"/>
                </a:solidFill>
              </a:rPr>
              <a:t>Η σημερινή της μορφή</a:t>
            </a:r>
            <a:endParaRPr lang="el-GR" sz="2400" i="1" dirty="0">
              <a:solidFill>
                <a:srgbClr val="FFC000"/>
              </a:solidFill>
            </a:endParaRPr>
          </a:p>
        </p:txBody>
      </p:sp>
      <p:pic>
        <p:nvPicPr>
          <p:cNvPr id="20" name="19 - Εικόνα" descr="Χωρίς τίτλο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562" r="46875" b="2063"/>
          <a:stretch>
            <a:fillRect/>
          </a:stretch>
        </p:blipFill>
        <p:spPr>
          <a:xfrm>
            <a:off x="857224" y="714356"/>
            <a:ext cx="3857652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417</TotalTime>
  <Words>438</Words>
  <Application>Microsoft Office PowerPoint</Application>
  <PresentationFormat>Προβολή στην οθόνη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Αφθονία</vt:lpstr>
      <vt:lpstr>Παρουσίαση του PowerPoint</vt:lpstr>
      <vt:lpstr>Παρουσίαση του PowerPoint</vt:lpstr>
      <vt:lpstr>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Stelios Pappis</cp:lastModifiedBy>
  <cp:revision>44</cp:revision>
  <dcterms:created xsi:type="dcterms:W3CDTF">2019-03-18T12:43:10Z</dcterms:created>
  <dcterms:modified xsi:type="dcterms:W3CDTF">2019-04-01T11:49:41Z</dcterms:modified>
</cp:coreProperties>
</file>